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56" r:id="rId3"/>
    <p:sldId id="257" r:id="rId5"/>
    <p:sldId id="261" r:id="rId6"/>
    <p:sldId id="262" r:id="rId7"/>
    <p:sldId id="266" r:id="rId8"/>
    <p:sldId id="275" r:id="rId9"/>
    <p:sldId id="264" r:id="rId10"/>
    <p:sldId id="265" r:id="rId11"/>
    <p:sldId id="274" r:id="rId12"/>
    <p:sldId id="258" r:id="rId13"/>
    <p:sldId id="273" r:id="rId14"/>
    <p:sldId id="276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9705" y="1642745"/>
            <a:ext cx="9144000" cy="1731010"/>
          </a:xfrm>
        </p:spPr>
        <p:txBody>
          <a:bodyPr>
            <a:normAutofit/>
          </a:bodyPr>
          <a:lstStyle/>
          <a:p>
            <a:r>
              <a:rPr lang="en-US" altLang="zh-CN" dirty="0">
                <a:effectLst/>
              </a:rPr>
              <a:t>PanoSwin</a:t>
            </a:r>
            <a:r>
              <a:rPr lang="zh-CN" altLang="en-US" dirty="0">
                <a:effectLst/>
              </a:rPr>
              <a:t>进度</a:t>
            </a:r>
            <a:r>
              <a:rPr lang="zh-CN" altLang="en-US" dirty="0">
                <a:effectLst/>
              </a:rPr>
              <a:t>报告</a:t>
            </a:r>
            <a:endParaRPr lang="zh-CN" altLang="en-US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864350" y="5649595"/>
            <a:ext cx="4851400" cy="755015"/>
          </a:xfrm>
        </p:spPr>
        <p:txBody>
          <a:bodyPr/>
          <a:lstStyle/>
          <a:p>
            <a:r>
              <a:rPr lang="zh-CN" altLang="en-US" dirty="0">
                <a:latin typeface="+mn-lt"/>
              </a:rPr>
              <a:t>——凌致新</a:t>
            </a:r>
            <a:r>
              <a:rPr lang="en-US" altLang="zh-CN" dirty="0">
                <a:latin typeface="+mn-lt"/>
              </a:rPr>
              <a:t>(0911)</a:t>
            </a:r>
            <a:endParaRPr lang="zh-CN" altLang="en-US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353060" y="1881505"/>
          <a:ext cx="6019165" cy="322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9540"/>
                <a:gridCol w="2079625"/>
              </a:tblGrid>
              <a:tr h="4813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Backbone+FasterRCNN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mAP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Swin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35.3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ResNet50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29.1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ResNet50 + SphereConv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21.7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PanoSwin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38.1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775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PanoSwin+</a:t>
                      </a:r>
                      <a:r>
                        <a:rPr lang="en-US" sz="2400" b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平面图片知识迁移</a:t>
                      </a:r>
                      <a:endParaRPr lang="en-US" altLang="en-US" sz="2400" b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38.3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6553835" y="970280"/>
          <a:ext cx="5400675" cy="449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1395"/>
                <a:gridCol w="1859280"/>
              </a:tblGrid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1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消融模块</a:t>
                      </a:r>
                      <a:endParaRPr lang="zh-CN" altLang="en-US" sz="2000" b="1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548235"/>
                          </a:solidFill>
                          <a:latin typeface="等线" charset="-122"/>
                        </a:rPr>
                        <a:t>mAP</a:t>
                      </a:r>
                      <a:endParaRPr lang="en-US" altLang="en-US" sz="2000" b="1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两层</a:t>
                      </a: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-122"/>
                        </a:rPr>
                        <a:t>CNN</a:t>
                      </a: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模块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‘-1.4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全景窗口滑动方式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-1.1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全景图片全局位置编码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-0.1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大圆距离加入相对位置编码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-0.2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传统</a:t>
                      </a: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-122"/>
                        </a:rPr>
                        <a:t>2D</a:t>
                      </a: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能力迁移</a:t>
                      </a: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-122"/>
                        </a:rPr>
                        <a:t>(EKP+RC)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-0.4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赤道/极点交叉注意力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-0.5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Arial" panose="020B0604020202020204" pitchFamily="34" charset="0"/>
                          <a:ea typeface="等线" charset="-122"/>
                        </a:rPr>
                        <a:t>完整PanoSwin模型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Arial" panose="020B0604020202020204" pitchFamily="3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等线" charset="-122"/>
                        </a:rPr>
                        <a:t>38.3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0" y="0"/>
            <a:ext cx="315912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实验进度</a:t>
            </a:r>
            <a:r>
              <a:rPr lang="en-US" altLang="zh-CN">
                <a:sym typeface="+mn-ea"/>
              </a:rPr>
              <a:t>-</a:t>
            </a:r>
            <a:r>
              <a:rPr lang="en-US">
                <a:sym typeface="+mn-ea"/>
              </a:rPr>
              <a:t>360indoor</a:t>
            </a:r>
            <a:r>
              <a:rPr lang="zh-CN" altLang="en-US">
                <a:sym typeface="+mn-ea"/>
              </a:rPr>
              <a:t>数据集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0" y="0"/>
            <a:ext cx="30899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实验进度</a:t>
            </a:r>
            <a:r>
              <a:rPr lang="en-US" altLang="zh-CN">
                <a:sym typeface="+mn-ea"/>
              </a:rPr>
              <a:t>-</a:t>
            </a:r>
            <a:r>
              <a:rPr lang="en-US">
                <a:sym typeface="+mn-ea"/>
              </a:rPr>
              <a:t>steetview</a:t>
            </a:r>
            <a:r>
              <a:rPr lang="zh-CN" altLang="en-US">
                <a:sym typeface="+mn-ea"/>
              </a:rPr>
              <a:t>数据集</a:t>
            </a:r>
            <a:endParaRPr lang="zh-CN" altLang="en-US">
              <a:sym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3351530" y="1740535"/>
          <a:ext cx="5488305" cy="284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8040"/>
                <a:gridCol w="2120265"/>
              </a:tblGrid>
              <a:tr h="7124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solidFill>
                            <a:srgbClr val="548235"/>
                          </a:solidFill>
                          <a:latin typeface="等线" charset="-122"/>
                        </a:rPr>
                        <a:t>Backbone+FasterRCNN</a:t>
                      </a:r>
                      <a:endParaRPr lang="en-US" altLang="en-US" sz="2800" b="1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solidFill>
                            <a:srgbClr val="548235"/>
                          </a:solidFill>
                          <a:latin typeface="等线" charset="-122"/>
                        </a:rPr>
                        <a:t>mAP</a:t>
                      </a:r>
                      <a:endParaRPr lang="en-US" altLang="en-US" sz="2800" b="1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24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VGG</a:t>
                      </a:r>
                      <a:endParaRPr lang="en-US" alt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62.9</a:t>
                      </a:r>
                      <a:endParaRPr lang="en-US" alt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7124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Swin</a:t>
                      </a:r>
                      <a:endParaRPr lang="en-US" alt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73.0</a:t>
                      </a:r>
                      <a:endParaRPr lang="en-US" alt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24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Pano</a:t>
                      </a: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Swin</a:t>
                      </a:r>
                      <a:endParaRPr 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548235"/>
                          </a:solidFill>
                          <a:latin typeface="等线" charset="-122"/>
                        </a:rPr>
                        <a:t>77.6</a:t>
                      </a:r>
                      <a:endParaRPr lang="en-US" altLang="en-US" sz="2800" b="0">
                        <a:solidFill>
                          <a:srgbClr val="548235"/>
                        </a:solidFill>
                        <a:latin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0" y="0"/>
            <a:ext cx="1351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后续</a:t>
            </a:r>
            <a:r>
              <a:rPr lang="zh-CN" altLang="en-US">
                <a:sym typeface="+mn-ea"/>
              </a:rPr>
              <a:t>计划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74595" y="2056130"/>
            <a:ext cx="7689215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主要从</a:t>
            </a:r>
            <a:r>
              <a:rPr lang="en-US" altLang="zh-CN">
                <a:sym typeface="+mn-ea"/>
              </a:rPr>
              <a:t>backbone</a:t>
            </a:r>
            <a:r>
              <a:rPr lang="zh-CN" altLang="en-US">
                <a:sym typeface="+mn-ea"/>
              </a:rPr>
              <a:t>上改进效果。</a:t>
            </a:r>
            <a:r>
              <a:rPr lang="zh-CN" altLang="en-US">
                <a:sym typeface="+mn-ea"/>
              </a:rPr>
              <a:t>进一步细化模型细节。</a:t>
            </a:r>
            <a:endParaRPr lang="zh-CN" altLang="en-US">
              <a:sym typeface="+mn-ea"/>
            </a:endParaRPr>
          </a:p>
          <a:p>
            <a:pPr algn="l"/>
            <a:endParaRPr lang="zh-CN" altLang="en-US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把实验拓展到全景图片分类、全景布局预测、全景图片分割等任务</a:t>
            </a:r>
            <a:r>
              <a:rPr lang="zh-CN" altLang="en-US">
                <a:sym typeface="+mn-ea"/>
              </a:rPr>
              <a:t>中。</a:t>
            </a:r>
            <a:endParaRPr lang="zh-CN" altLang="en-US">
              <a:sym typeface="+mn-ea"/>
            </a:endParaRPr>
          </a:p>
          <a:p>
            <a:pPr algn="l"/>
            <a:endParaRPr lang="zh-CN" altLang="en-US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c. </a:t>
            </a:r>
            <a:r>
              <a:rPr lang="zh-CN" altLang="en-US">
                <a:sym typeface="+mn-ea"/>
              </a:rPr>
              <a:t>寻找合适的</a:t>
            </a:r>
            <a:r>
              <a:rPr lang="en-US" altLang="zh-CN">
                <a:sym typeface="+mn-ea"/>
              </a:rPr>
              <a:t>baseline</a:t>
            </a:r>
            <a:r>
              <a:rPr lang="zh-CN" altLang="en-US">
                <a:sym typeface="+mn-ea"/>
              </a:rPr>
              <a:t>，设计</a:t>
            </a:r>
            <a:r>
              <a:rPr lang="zh-CN" altLang="en-US">
                <a:sym typeface="+mn-ea"/>
              </a:rPr>
              <a:t>实验对比。</a:t>
            </a:r>
            <a:endParaRPr lang="zh-CN" altLang="en-US">
              <a:sym typeface="+mn-ea"/>
            </a:endParaRPr>
          </a:p>
          <a:p>
            <a:pPr algn="l"/>
            <a:endParaRPr lang="zh-CN" altLang="en-US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d. </a:t>
            </a:r>
            <a:r>
              <a:rPr lang="zh-CN" altLang="en-US">
                <a:sym typeface="+mn-ea"/>
              </a:rPr>
              <a:t>完成论文的</a:t>
            </a:r>
            <a:r>
              <a:rPr lang="zh-CN" altLang="en-US">
                <a:sym typeface="+mn-ea"/>
              </a:rPr>
              <a:t>撰写。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/>
          <p:nvPr>
            <p:ph type="subTitle" idx="1"/>
          </p:nvPr>
        </p:nvSpPr>
        <p:spPr>
          <a:xfrm>
            <a:off x="2757805" y="1776730"/>
            <a:ext cx="5443220" cy="3036570"/>
          </a:xfrm>
        </p:spPr>
        <p:txBody>
          <a:bodyPr>
            <a:noAutofit/>
          </a:bodyPr>
          <a:p>
            <a:pPr algn="l"/>
            <a:r>
              <a:rPr lang="en-US" altLang="zh-CN" sz="4800" b="1">
                <a:latin typeface="Arial Bold" panose="020B0604020202020204" charset="0"/>
                <a:cs typeface="Arial Bold" panose="020B0604020202020204" charset="0"/>
              </a:rPr>
              <a:t>1. </a:t>
            </a:r>
            <a:r>
              <a:rPr lang="zh-CN" altLang="en-US" sz="4800" b="1">
                <a:latin typeface="Arial Bold" panose="020B0604020202020204" charset="0"/>
                <a:cs typeface="Arial Bold" panose="020B0604020202020204" charset="0"/>
                <a:sym typeface="+mn-ea"/>
              </a:rPr>
              <a:t>模型改进</a:t>
            </a:r>
            <a:endParaRPr lang="zh-CN" altLang="en-US" sz="4800" b="1">
              <a:latin typeface="Arial Bold" panose="020B0604020202020204" charset="0"/>
              <a:cs typeface="Arial Bold" panose="020B0604020202020204" charset="0"/>
            </a:endParaRPr>
          </a:p>
          <a:p>
            <a:pPr algn="l"/>
            <a:endParaRPr lang="zh-CN" altLang="en-US" sz="4800"/>
          </a:p>
          <a:p>
            <a:pPr algn="l"/>
            <a:r>
              <a:rPr lang="en-US" altLang="zh-CN" sz="4800"/>
              <a:t>2. </a:t>
            </a:r>
            <a:r>
              <a:rPr lang="zh-CN" altLang="en-US" sz="4800">
                <a:sym typeface="+mn-ea"/>
              </a:rPr>
              <a:t>实验进度</a:t>
            </a:r>
            <a:endParaRPr lang="zh-CN" altLang="en-US"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2689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改进滑动窗口方式</a:t>
            </a:r>
            <a:endParaRPr lang="en-US" altLang="zh-CN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47725"/>
            <a:ext cx="12192000" cy="42418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8930" y="5259705"/>
            <a:ext cx="776224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全景滑动窗口方式可以捕捉到左右两侧边缘、南极北极的</a:t>
            </a:r>
            <a:r>
              <a:rPr lang="zh-CN" altLang="en-US">
                <a:sym typeface="+mn-ea"/>
              </a:rPr>
              <a:t>地理连续性。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捕获左右两侧边缘连续性可以检测到被割裂的物体</a:t>
            </a:r>
            <a:r>
              <a:rPr lang="zh-CN" altLang="en-US">
                <a:sym typeface="+mn-ea"/>
              </a:rPr>
              <a:t>特征。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捕获南极北极的连续性可以检测到位于南极点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北极点到物体特征。注意：类似南极洲这样到物体永远是割裂的，无论如何左右滑动</a:t>
            </a:r>
            <a:r>
              <a:rPr lang="zh-CN" altLang="en-US">
                <a:sym typeface="+mn-ea"/>
              </a:rPr>
              <a:t>窗口。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354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位置编码</a:t>
            </a:r>
            <a:endParaRPr lang="zh-CN" altLang="en-US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46470" y="1619250"/>
            <a:ext cx="6027420" cy="24206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1253490"/>
            <a:ext cx="5490845" cy="31521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16225" y="4980305"/>
            <a:ext cx="454723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位置编码</a:t>
            </a:r>
            <a:r>
              <a:rPr lang="zh-CN" altLang="en-US">
                <a:sym typeface="+mn-ea"/>
              </a:rPr>
              <a:t>作用：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相近的像素的位置编码应该尽可能</a:t>
            </a:r>
            <a:r>
              <a:rPr lang="zh-CN" altLang="en-US">
                <a:sym typeface="+mn-ea"/>
              </a:rPr>
              <a:t>相似。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不同像素的位置编码应该</a:t>
            </a:r>
            <a:r>
              <a:rPr lang="zh-CN" altLang="en-US">
                <a:sym typeface="+mn-ea"/>
              </a:rPr>
              <a:t>不同。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7261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预备</a:t>
            </a:r>
            <a:r>
              <a:rPr lang="zh-CN" altLang="en-US">
                <a:sym typeface="+mn-ea"/>
              </a:rPr>
              <a:t>知识：展开轴旋转</a:t>
            </a:r>
            <a:endParaRPr lang="en-US" altLang="zh-CN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060" y="755650"/>
            <a:ext cx="7010400" cy="50419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363460" y="1957705"/>
            <a:ext cx="482854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相当于把北极点移动到另外一个位置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，对于某个点</a:t>
            </a:r>
            <a:r>
              <a:rPr lang="en-US" altLang="zh-CN">
                <a:sym typeface="+mn-ea"/>
              </a:rPr>
              <a:t>(u, v)</a:t>
            </a:r>
            <a:r>
              <a:rPr lang="zh-CN" altLang="en-US">
                <a:sym typeface="+mn-ea"/>
              </a:rPr>
              <a:t>：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先根据空间</a:t>
            </a:r>
            <a:r>
              <a:rPr lang="en-US" altLang="zh-CN">
                <a:sym typeface="+mn-ea"/>
              </a:rPr>
              <a:t>L2</a:t>
            </a:r>
            <a:r>
              <a:rPr lang="zh-CN" altLang="en-US">
                <a:sym typeface="+mn-ea"/>
              </a:rPr>
              <a:t>距离确定</a:t>
            </a:r>
            <a:r>
              <a:rPr lang="zh-CN" altLang="en-US">
                <a:sym typeface="+mn-ea"/>
              </a:rPr>
              <a:t>其新的</a:t>
            </a:r>
            <a:r>
              <a:rPr lang="en-US" altLang="zh-CN">
                <a:sym typeface="+mn-ea"/>
              </a:rPr>
              <a:t>v’</a:t>
            </a:r>
            <a:r>
              <a:rPr lang="zh-CN" altLang="en-US">
                <a:sym typeface="+mn-ea"/>
              </a:rPr>
              <a:t>坐标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再将原来的北极点</a:t>
            </a:r>
            <a:r>
              <a:rPr lang="en-US" altLang="zh-CN">
                <a:sym typeface="+mn-ea"/>
              </a:rPr>
              <a:t>(0,-0.5pi)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(u,v)</a:t>
            </a:r>
            <a:r>
              <a:rPr lang="zh-CN" altLang="en-US">
                <a:sym typeface="+mn-ea"/>
              </a:rPr>
              <a:t>投影到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确定的切平面，记北极点和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的投影点为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c. </a:t>
            </a:r>
            <a:r>
              <a:rPr lang="zh-CN" altLang="en-US">
                <a:sym typeface="+mn-ea"/>
              </a:rPr>
              <a:t>则新的</a:t>
            </a:r>
            <a:r>
              <a:rPr lang="en-US" altLang="zh-CN">
                <a:sym typeface="+mn-ea"/>
              </a:rPr>
              <a:t>v’</a:t>
            </a:r>
            <a:r>
              <a:rPr lang="zh-CN" altLang="en-US">
                <a:sym typeface="+mn-ea"/>
              </a:rPr>
              <a:t>坐标则是∠</a:t>
            </a:r>
            <a:r>
              <a:rPr lang="en-US" altLang="zh-CN">
                <a:sym typeface="+mn-ea"/>
              </a:rPr>
              <a:t>NO</a:t>
            </a:r>
            <a:r>
              <a:rPr lang="en-US" altLang="zh-CN">
                <a:sym typeface="+mn-ea"/>
              </a:rPr>
              <a:t>Q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84277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赤道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极点双视角交叉注意力</a:t>
            </a:r>
            <a:r>
              <a:rPr lang="en-US" altLang="zh-CN">
                <a:sym typeface="+mn-ea"/>
              </a:rPr>
              <a:t>(Equator-Polar View Attention/EPVA)</a:t>
            </a:r>
            <a:endParaRPr lang="en-US" altLang="zh-CN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2300" y="537210"/>
            <a:ext cx="4762500" cy="238125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22300" y="1604645"/>
            <a:ext cx="945515" cy="818515"/>
          </a:xfrm>
          <a:prstGeom prst="rect">
            <a:avLst/>
          </a:prstGeom>
          <a:noFill/>
          <a:ln w="41275" cmpd="sng">
            <a:solidFill>
              <a:srgbClr val="FF0000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438015" y="2240280"/>
            <a:ext cx="946785" cy="653415"/>
          </a:xfrm>
          <a:prstGeom prst="rect">
            <a:avLst/>
          </a:prstGeom>
          <a:noFill/>
          <a:ln w="41275" cmpd="sng">
            <a:solidFill>
              <a:srgbClr val="92D050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12165" y="2918460"/>
            <a:ext cx="10092690" cy="3692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对于一个特征图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（相当于平视地球</a:t>
            </a:r>
            <a:r>
              <a:rPr lang="zh-CN" altLang="en-US">
                <a:sym typeface="+mn-ea"/>
              </a:rPr>
              <a:t>赤道）</a:t>
            </a:r>
            <a:r>
              <a:rPr lang="zh-CN" altLang="en-US">
                <a:sym typeface="+mn-ea"/>
              </a:rPr>
              <a:t>，可以通过旋转获得特征图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（相当于</a:t>
            </a:r>
            <a:r>
              <a:rPr lang="zh-CN" altLang="en-US">
                <a:sym typeface="+mn-ea"/>
              </a:rPr>
              <a:t>平视</a:t>
            </a:r>
            <a:r>
              <a:rPr lang="zh-CN" altLang="en-US">
                <a:sym typeface="+mn-ea"/>
              </a:rPr>
              <a:t>地球南极）。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使得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中南北极的物体转换到赤道，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中赤道的物体</a:t>
            </a:r>
            <a:r>
              <a:rPr lang="zh-CN" altLang="en-US">
                <a:sym typeface="+mn-ea"/>
              </a:rPr>
              <a:t>转换到两极。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即：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的南北极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赤道发生了互换。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假设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中有窗口</a:t>
            </a:r>
            <a:r>
              <a:rPr lang="en-US" altLang="zh-CN">
                <a:sym typeface="+mn-ea"/>
              </a:rPr>
              <a:t>A1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。在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中，与</a:t>
            </a:r>
            <a:r>
              <a:rPr lang="en-US" altLang="zh-CN">
                <a:sym typeface="+mn-ea"/>
              </a:rPr>
              <a:t>A1</a:t>
            </a:r>
            <a:r>
              <a:rPr lang="zh-CN" altLang="en-US">
                <a:sym typeface="+mn-ea"/>
              </a:rPr>
              <a:t>最接近的窗口是</a:t>
            </a:r>
            <a:r>
              <a:rPr lang="en-US" altLang="zh-CN">
                <a:sym typeface="+mn-ea"/>
              </a:rPr>
              <a:t>B1</a:t>
            </a:r>
            <a:r>
              <a:rPr lang="zh-CN" altLang="en-US">
                <a:sym typeface="+mn-ea"/>
              </a:rPr>
              <a:t>，与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最接近的是</a:t>
            </a:r>
            <a:r>
              <a:rPr lang="en-US" altLang="zh-CN">
                <a:sym typeface="+mn-ea"/>
              </a:rPr>
              <a:t>B2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此时，若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发生了严重扭曲（接近两极），那么</a:t>
            </a:r>
            <a:r>
              <a:rPr lang="en-US" altLang="zh-CN">
                <a:sym typeface="+mn-ea"/>
              </a:rPr>
              <a:t>B2</a:t>
            </a:r>
            <a:r>
              <a:rPr lang="zh-CN" altLang="en-US">
                <a:sym typeface="+mn-ea"/>
              </a:rPr>
              <a:t>就可以减轻</a:t>
            </a:r>
            <a:r>
              <a:rPr lang="zh-CN" altLang="en-US">
                <a:sym typeface="+mn-ea"/>
              </a:rPr>
              <a:t>扭曲。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定义：</a:t>
            </a:r>
            <a:r>
              <a:rPr lang="en-US" altLang="zh-CN">
                <a:sym typeface="+mn-ea"/>
              </a:rPr>
              <a:t>attention(Q, K, V) = softmax(QK’/ sqrt(d)) V</a:t>
            </a:r>
            <a:r>
              <a:rPr lang="zh-CN" altLang="en-US">
                <a:sym typeface="+mn-ea"/>
              </a:rPr>
              <a:t>。</a:t>
            </a:r>
            <a:endParaRPr lang="en-US" altLang="zh-CN">
              <a:sym typeface="+mn-ea"/>
            </a:endParaRPr>
          </a:p>
          <a:p>
            <a:r>
              <a:rPr lang="zh-CN" altLang="en-US" b="1">
                <a:sym typeface="+mn-ea"/>
              </a:rPr>
              <a:t>先对特征图进行</a:t>
            </a:r>
            <a:r>
              <a:rPr lang="en-US" altLang="zh-CN" b="1">
                <a:sym typeface="+mn-ea"/>
              </a:rPr>
              <a:t>B</a:t>
            </a:r>
            <a:r>
              <a:rPr lang="zh-CN" altLang="en-US" b="1">
                <a:sym typeface="+mn-ea"/>
              </a:rPr>
              <a:t>一次</a:t>
            </a:r>
            <a:r>
              <a:rPr lang="en-US" altLang="zh-CN" b="1">
                <a:sym typeface="+mn-ea"/>
              </a:rPr>
              <a:t>window attention</a:t>
            </a:r>
            <a:r>
              <a:rPr lang="zh-CN" altLang="en-US" b="1">
                <a:sym typeface="+mn-ea"/>
              </a:rPr>
              <a:t>和一次</a:t>
            </a:r>
            <a:r>
              <a:rPr lang="en-US" altLang="zh-CN" b="1">
                <a:sym typeface="+mn-ea"/>
              </a:rPr>
              <a:t>shift-window attention</a:t>
            </a:r>
            <a:r>
              <a:rPr lang="zh-CN" altLang="en-US" b="1">
                <a:sym typeface="+mn-ea"/>
              </a:rPr>
              <a:t>，得到</a:t>
            </a:r>
            <a:r>
              <a:rPr lang="en-US" altLang="zh-CN" b="1">
                <a:sym typeface="+mn-ea"/>
              </a:rPr>
              <a:t>B’</a:t>
            </a:r>
            <a:r>
              <a:rPr lang="zh-CN" altLang="en-US" b="1">
                <a:sym typeface="+mn-ea"/>
              </a:rPr>
              <a:t>。</a:t>
            </a:r>
            <a:endParaRPr lang="en-US" altLang="zh-CN">
              <a:sym typeface="+mn-ea"/>
            </a:endParaRPr>
          </a:p>
          <a:p>
            <a:r>
              <a:rPr lang="zh-CN" altLang="en-US" b="1">
                <a:sym typeface="+mn-ea"/>
              </a:rPr>
              <a:t>再对两个特征图进行交叉注意力，比如对于窗口</a:t>
            </a:r>
            <a:r>
              <a:rPr lang="en-US" altLang="zh-CN" b="1">
                <a:sym typeface="+mn-ea"/>
              </a:rPr>
              <a:t>1</a:t>
            </a:r>
            <a:r>
              <a:rPr lang="zh-CN" altLang="en-US" b="1">
                <a:sym typeface="+mn-ea"/>
              </a:rPr>
              <a:t>有：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B1_new = </a:t>
            </a:r>
            <a:r>
              <a:rPr lang="en-US" altLang="zh-CN">
                <a:sym typeface="+mn-ea"/>
              </a:rPr>
              <a:t>attention(B1’, A1, A1);  </a:t>
            </a:r>
            <a:r>
              <a:rPr lang="en-US" altLang="zh-CN">
                <a:sym typeface="+mn-ea"/>
              </a:rPr>
              <a:t>A1_new = attention(A1, </a:t>
            </a:r>
            <a:r>
              <a:rPr lang="en-US" altLang="zh-CN">
                <a:sym typeface="+mn-ea"/>
              </a:rPr>
              <a:t>B1_new, B1_new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A_new = concatenate([A1_new, A2_new, A3_new, ...]); A = A_new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通过这样的交叉注意力，可以让扭曲的物体捕学习到扭曲较少</a:t>
            </a:r>
            <a:r>
              <a:rPr lang="zh-CN" altLang="en-US">
                <a:sym typeface="+mn-ea"/>
              </a:rPr>
              <a:t>的</a:t>
            </a:r>
            <a:r>
              <a:rPr lang="zh-CN" altLang="en-US">
                <a:sym typeface="+mn-ea"/>
              </a:rPr>
              <a:t>状况。</a:t>
            </a:r>
            <a:endParaRPr lang="zh-CN" altLang="en-US">
              <a:sym typeface="+mn-ea"/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后续计划：细化模块参数和细节，确定放置模块的位置。</a:t>
            </a:r>
            <a:endParaRPr lang="zh-CN" altLang="en-US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447540" y="1694815"/>
            <a:ext cx="67945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92D05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A1</a:t>
            </a:r>
            <a:endParaRPr lang="en-US" altLang="zh-CN" sz="3200" b="1">
              <a:solidFill>
                <a:srgbClr val="92D05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2465" y="1111250"/>
            <a:ext cx="67945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A2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pic>
        <p:nvPicPr>
          <p:cNvPr id="2" name="图片 1" descr="821663172318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985" y="537210"/>
            <a:ext cx="4762500" cy="23812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165340" y="2172970"/>
            <a:ext cx="946785" cy="720090"/>
          </a:xfrm>
          <a:prstGeom prst="rect">
            <a:avLst/>
          </a:prstGeom>
          <a:noFill/>
          <a:ln w="41275" cmpd="sng">
            <a:solidFill>
              <a:srgbClr val="FF0000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508115" y="2240915"/>
            <a:ext cx="65722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B2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12125" y="1310640"/>
            <a:ext cx="946150" cy="720090"/>
          </a:xfrm>
          <a:prstGeom prst="rect">
            <a:avLst/>
          </a:prstGeom>
          <a:noFill/>
          <a:ln w="41275" cmpd="sng">
            <a:solidFill>
              <a:srgbClr val="92D050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979535" y="1379220"/>
            <a:ext cx="65722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92D05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B1</a:t>
            </a:r>
            <a:endParaRPr lang="en-US" altLang="zh-CN" sz="3200" b="1">
              <a:solidFill>
                <a:srgbClr val="92D05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59486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旋转一致性（</a:t>
            </a:r>
            <a:r>
              <a:rPr lang="en-US" altLang="zh-CN">
                <a:sym typeface="+mn-ea"/>
              </a:rPr>
              <a:t>Rotation Consistency, or RC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00" y="777240"/>
            <a:ext cx="5511800" cy="4091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480" y="777240"/>
            <a:ext cx="6075045" cy="4507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67560" y="5672455"/>
            <a:ext cx="85255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用对比学习损失进一步保证旋转</a:t>
            </a:r>
            <a:r>
              <a:rPr lang="zh-CN" altLang="en-US">
                <a:sym typeface="+mn-ea"/>
              </a:rPr>
              <a:t>一致性：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对于全景图片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，旋转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的特征图的结果</a:t>
            </a:r>
            <a:r>
              <a:rPr lang="zh-CN" altLang="en-US">
                <a:sym typeface="+mn-ea"/>
              </a:rPr>
              <a:t>尽量等价于旋转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之后提取其</a:t>
            </a:r>
            <a:r>
              <a:rPr lang="zh-CN" altLang="en-US">
                <a:sym typeface="+mn-ea"/>
              </a:rPr>
              <a:t>特征图。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95789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传统</a:t>
            </a:r>
            <a:r>
              <a:rPr lang="en-US" altLang="zh-CN">
                <a:sym typeface="+mn-ea"/>
              </a:rPr>
              <a:t>2D</a:t>
            </a:r>
            <a:r>
              <a:rPr lang="zh-CN" altLang="en-US">
                <a:sym typeface="+mn-ea"/>
              </a:rPr>
              <a:t>图片在赤道部分</a:t>
            </a:r>
            <a:r>
              <a:rPr lang="zh-CN" altLang="en-US">
                <a:sym typeface="+mn-ea"/>
              </a:rPr>
              <a:t>的知识保留</a:t>
            </a:r>
            <a:r>
              <a:rPr lang="zh-CN" altLang="en-US">
                <a:sym typeface="+mn-ea"/>
              </a:rPr>
              <a:t>（</a:t>
            </a:r>
            <a:r>
              <a:rPr lang="en-US" altLang="zh-CN">
                <a:sym typeface="+mn-ea"/>
              </a:rPr>
              <a:t>Equator Knowledge Preservation, or EKP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63980"/>
            <a:ext cx="5805170" cy="41300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170" y="791210"/>
            <a:ext cx="6386830" cy="24536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095" y="3168000"/>
            <a:ext cx="6351905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/>
          <p:nvPr>
            <p:ph type="subTitle" idx="1"/>
          </p:nvPr>
        </p:nvSpPr>
        <p:spPr>
          <a:xfrm>
            <a:off x="2757805" y="1776730"/>
            <a:ext cx="5443220" cy="3036570"/>
          </a:xfrm>
        </p:spPr>
        <p:txBody>
          <a:bodyPr>
            <a:noAutofit/>
          </a:bodyPr>
          <a:p>
            <a:pPr algn="l"/>
            <a:r>
              <a:rPr lang="en-US" altLang="zh-CN" sz="4800"/>
              <a:t>1. </a:t>
            </a:r>
            <a:r>
              <a:rPr lang="zh-CN" altLang="en-US" sz="4800">
                <a:sym typeface="+mn-ea"/>
              </a:rPr>
              <a:t>模型改进</a:t>
            </a:r>
            <a:endParaRPr lang="zh-CN" altLang="en-US" sz="4800"/>
          </a:p>
          <a:p>
            <a:pPr algn="l"/>
            <a:endParaRPr lang="zh-CN" altLang="en-US" sz="4800"/>
          </a:p>
          <a:p>
            <a:pPr algn="l"/>
            <a:r>
              <a:rPr lang="en-US" altLang="zh-CN" sz="4800" b="1">
                <a:latin typeface="Arial Bold" panose="020B0604020202020204" charset="0"/>
                <a:cs typeface="Arial Bold" panose="020B0604020202020204" charset="0"/>
              </a:rPr>
              <a:t>2. </a:t>
            </a:r>
            <a:r>
              <a:rPr lang="zh-CN" altLang="en-US" sz="4800" b="1">
                <a:latin typeface="Arial Bold" panose="020B0604020202020204" charset="0"/>
                <a:cs typeface="Arial Bold" panose="020B0604020202020204" charset="0"/>
                <a:sym typeface="+mn-ea"/>
              </a:rPr>
              <a:t>实验进度</a:t>
            </a:r>
            <a:endParaRPr lang="zh-CN" altLang="en-US" sz="4800" b="1">
              <a:latin typeface="Arial Bold" panose="020B0604020202020204" charset="0"/>
              <a:cs typeface="Arial Bold" panose="020B06040202020202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0ad1dd18-e7cf-4645-aa35-2cfdc82fc096}"/>
  <p:tag name="TABLE_ENDDRAG_ORIGIN_RECT" val="473*242"/>
  <p:tag name="TABLE_ENDDRAG_RECT" val="40*149*473*242"/>
</p:tagLst>
</file>

<file path=ppt/tags/tag2.xml><?xml version="1.0" encoding="utf-8"?>
<p:tagLst xmlns:p="http://schemas.openxmlformats.org/presentationml/2006/main">
  <p:tag name="KSO_WM_UNIT_TABLE_BEAUTIFY" val="smartTable{3e0805fc-67ee-4c14-9f9a-1345f8cedae5}"/>
  <p:tag name="TABLE_ENDDRAG_ORIGIN_RECT" val="425*353"/>
  <p:tag name="TABLE_ENDDRAG_RECT" val="516*76*425*353"/>
</p:tagLst>
</file>

<file path=ppt/tags/tag3.xml><?xml version="1.0" encoding="utf-8"?>
<p:tagLst xmlns:p="http://schemas.openxmlformats.org/presentationml/2006/main">
  <p:tag name="KSO_WM_UNIT_TABLE_BEAUTIFY" val="smartTable{b9782b8f-4535-421d-b5b4-19de01bedbca}"/>
  <p:tag name="TABLE_ENDDRAG_ORIGIN_RECT" val="432*224"/>
  <p:tag name="TABLE_ENDDRAG_RECT" val="382*224*432*22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1499</Words>
  <Application>WPS 演示</Application>
  <PresentationFormat>宽屏</PresentationFormat>
  <Paragraphs>151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1" baseType="lpstr">
      <vt:lpstr>Arial</vt:lpstr>
      <vt:lpstr>宋体</vt:lpstr>
      <vt:lpstr>Wingdings</vt:lpstr>
      <vt:lpstr>Times New Roman Bold</vt:lpstr>
      <vt:lpstr>Times New Roman Regular</vt:lpstr>
      <vt:lpstr>等线</vt:lpstr>
      <vt:lpstr>汉仪中等线KW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宋体-简</vt:lpstr>
      <vt:lpstr>Times New Roman Regular</vt:lpstr>
      <vt:lpstr>等线</vt:lpstr>
      <vt:lpstr>Arial Bold</vt:lpstr>
      <vt:lpstr>Office 主题​​</vt:lpstr>
      <vt:lpstr>PanoSwin进度报告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塞博坦星的有机生命</cp:lastModifiedBy>
  <cp:revision>63</cp:revision>
  <dcterms:created xsi:type="dcterms:W3CDTF">2022-09-18T04:05:22Z</dcterms:created>
  <dcterms:modified xsi:type="dcterms:W3CDTF">2022-09-18T04:05:22Z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2052-4.4.1.7360</vt:lpwstr>
  </property>
  <property fmtid="{D5CDD505-2E9C-101B-9397-08002B2CF9AE}" pid="3" name="ICV">
    <vt:lpwstr>1DA95A22B20E5BF893961D63D4E7E7E2</vt:lpwstr>
  </property>
</Properties>
</file>

<file path=docProps/thumbnail.jpeg>
</file>